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45"/>
  </p:notesMasterIdLst>
  <p:sldIdLst>
    <p:sldId id="256" r:id="rId3"/>
    <p:sldId id="257" r:id="rId4"/>
    <p:sldId id="266" r:id="rId5"/>
    <p:sldId id="260" r:id="rId6"/>
    <p:sldId id="581" r:id="rId7"/>
    <p:sldId id="282" r:id="rId8"/>
    <p:sldId id="586" r:id="rId9"/>
    <p:sldId id="599" r:id="rId10"/>
    <p:sldId id="717" r:id="rId11"/>
    <p:sldId id="718" r:id="rId12"/>
    <p:sldId id="719" r:id="rId13"/>
    <p:sldId id="720" r:id="rId14"/>
    <p:sldId id="721" r:id="rId15"/>
    <p:sldId id="722" r:id="rId16"/>
    <p:sldId id="644" r:id="rId17"/>
    <p:sldId id="605" r:id="rId18"/>
    <p:sldId id="611" r:id="rId19"/>
    <p:sldId id="704" r:id="rId20"/>
    <p:sldId id="703" r:id="rId21"/>
    <p:sldId id="645" r:id="rId22"/>
    <p:sldId id="723" r:id="rId23"/>
    <p:sldId id="724" r:id="rId24"/>
    <p:sldId id="725" r:id="rId25"/>
    <p:sldId id="726" r:id="rId26"/>
    <p:sldId id="727" r:id="rId27"/>
    <p:sldId id="728" r:id="rId28"/>
    <p:sldId id="729" r:id="rId29"/>
    <p:sldId id="730" r:id="rId30"/>
    <p:sldId id="731" r:id="rId31"/>
    <p:sldId id="705" r:id="rId32"/>
    <p:sldId id="710" r:id="rId33"/>
    <p:sldId id="711" r:id="rId34"/>
    <p:sldId id="706" r:id="rId35"/>
    <p:sldId id="709" r:id="rId36"/>
    <p:sldId id="712" r:id="rId37"/>
    <p:sldId id="708" r:id="rId38"/>
    <p:sldId id="707" r:id="rId39"/>
    <p:sldId id="713" r:id="rId40"/>
    <p:sldId id="714" r:id="rId41"/>
    <p:sldId id="715" r:id="rId42"/>
    <p:sldId id="716" r:id="rId43"/>
    <p:sldId id="280" r:id="rId44"/>
  </p:sldIdLst>
  <p:sldSz cx="18288000" cy="10287000"/>
  <p:notesSz cx="10287000" cy="18288000"/>
  <p:embeddedFontLs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orbel" panose="020B0503020204020204" pitchFamily="34" charset="0"/>
      <p:regular r:id="rId50"/>
      <p:bold r:id="rId51"/>
      <p:italic r:id="rId52"/>
      <p:boldItalic r:id="rId53"/>
    </p:embeddedFont>
    <p:embeddedFont>
      <p:font typeface="Inter" panose="02000503000000020004" pitchFamily="2" charset="0"/>
      <p:regular r:id="rId54"/>
      <p:bold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7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74"/>
    <p:restoredTop sz="94715"/>
  </p:normalViewPr>
  <p:slideViewPr>
    <p:cSldViewPr snapToGrid="0" snapToObjects="1">
      <p:cViewPr varScale="1">
        <p:scale>
          <a:sx n="102" d="100"/>
          <a:sy n="102" d="100"/>
        </p:scale>
        <p:origin x="4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89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87" Type="http://customschemas.google.com/relationships/presentationmetadata" Target="metadata"/><Relationship Id="rId5" Type="http://schemas.openxmlformats.org/officeDocument/2006/relationships/slide" Target="slides/slide3.xml"/><Relationship Id="rId90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564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6100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7098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967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1326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61775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968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9337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Магические методы классов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часть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3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getitem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__</a:t>
            </a:r>
            <a:r>
              <a:rPr lang="en-US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setitem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delitem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</a:p>
        </p:txBody>
      </p:sp>
    </p:spTree>
    <p:extLst>
      <p:ext uri="{BB962C8B-B14F-4D97-AF65-F5344CB8AC3E}">
        <p14:creationId xmlns:p14="http://schemas.microsoft.com/office/powerpoint/2010/main" val="835151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getitem</a:t>
            </a:r>
            <a:r>
              <a:rPr lang="en-US" dirty="0"/>
              <a:t>__ __</a:t>
            </a:r>
            <a:r>
              <a:rPr lang="en-US" dirty="0" err="1"/>
              <a:t>setitem</a:t>
            </a:r>
            <a:r>
              <a:rPr lang="en-US" dirty="0"/>
              <a:t>__ __</a:t>
            </a:r>
            <a:r>
              <a:rPr lang="en-US" dirty="0" err="1"/>
              <a:t>delitem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4"/>
            <a:ext cx="16743316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Методы __</a:t>
            </a:r>
            <a:r>
              <a:rPr lang="en-US" sz="2400" dirty="0" err="1"/>
              <a:t>getitem</a:t>
            </a:r>
            <a:r>
              <a:rPr lang="en-US" sz="2400" dirty="0"/>
              <a:t>__, __</a:t>
            </a:r>
            <a:r>
              <a:rPr lang="en-US" sz="2400" dirty="0" err="1"/>
              <a:t>setitem</a:t>
            </a:r>
            <a:r>
              <a:rPr lang="en-US" sz="2400" dirty="0"/>
              <a:t>__ </a:t>
            </a:r>
            <a:r>
              <a:rPr lang="ru-RU" sz="2400" dirty="0"/>
              <a:t>и __</a:t>
            </a:r>
            <a:r>
              <a:rPr lang="en-US" sz="2400" dirty="0" err="1"/>
              <a:t>delitem</a:t>
            </a:r>
            <a:r>
              <a:rPr lang="en-US" sz="2400" dirty="0"/>
              <a:t>__ 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используются для перегрузки операторов индексации и работы с элементами коллекций. 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Эти методы позволяют создавать объекты, которые ведут себя как списки или словари, предоставляя доступ к элементам через индексы или ключи.</a:t>
            </a:r>
          </a:p>
        </p:txBody>
      </p:sp>
    </p:spTree>
    <p:extLst>
      <p:ext uri="{BB962C8B-B14F-4D97-AF65-F5344CB8AC3E}">
        <p14:creationId xmlns:p14="http://schemas.microsoft.com/office/powerpoint/2010/main" val="1001442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getitem</a:t>
            </a:r>
            <a:r>
              <a:rPr lang="en-US" dirty="0"/>
              <a:t>__ __</a:t>
            </a:r>
            <a:r>
              <a:rPr lang="en-US" dirty="0" err="1"/>
              <a:t>setitem</a:t>
            </a:r>
            <a:r>
              <a:rPr lang="en-US" dirty="0"/>
              <a:t>__ __</a:t>
            </a:r>
            <a:r>
              <a:rPr lang="en-US" dirty="0" err="1"/>
              <a:t>delitem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 err="1"/>
              <a:t>getitem</a:t>
            </a:r>
            <a:r>
              <a:rPr lang="en-US" sz="2400" dirty="0"/>
              <a:t>__ </a:t>
            </a:r>
            <a:r>
              <a:rPr lang="ru-RU" sz="2400" dirty="0"/>
              <a:t>используется для получения значения по указанному ключу или индексу.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items):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items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getitem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index):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[index]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Тестирование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([1, 2, 3, 4, 5])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print(cl[0])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print(cl[2])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3</a:t>
            </a:r>
          </a:p>
        </p:txBody>
      </p:sp>
    </p:spTree>
    <p:extLst>
      <p:ext uri="{BB962C8B-B14F-4D97-AF65-F5344CB8AC3E}">
        <p14:creationId xmlns:p14="http://schemas.microsoft.com/office/powerpoint/2010/main" val="40917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getitem</a:t>
            </a:r>
            <a:r>
              <a:rPr lang="en-US" dirty="0"/>
              <a:t>__ __</a:t>
            </a:r>
            <a:r>
              <a:rPr lang="en-US" dirty="0" err="1"/>
              <a:t>setitem</a:t>
            </a:r>
            <a:r>
              <a:rPr lang="en-US" dirty="0"/>
              <a:t>__ __</a:t>
            </a:r>
            <a:r>
              <a:rPr lang="en-US" dirty="0" err="1"/>
              <a:t>delitem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 err="1"/>
              <a:t>setitem</a:t>
            </a:r>
            <a:r>
              <a:rPr lang="en-US" sz="2400" dirty="0"/>
              <a:t>__ </a:t>
            </a:r>
            <a:r>
              <a:rPr lang="ru-RU" sz="2400" dirty="0"/>
              <a:t>используется для установки значения по указанному ключу или индексу.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items):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items</a:t>
            </a: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setitem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index, value):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[index] = value</a:t>
            </a: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Тестирование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([1, 2, 3, 4, 5])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cl[1] = 20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[1, 20, 3, 4, 5]</a:t>
            </a:r>
          </a:p>
        </p:txBody>
      </p:sp>
    </p:spTree>
    <p:extLst>
      <p:ext uri="{BB962C8B-B14F-4D97-AF65-F5344CB8AC3E}">
        <p14:creationId xmlns:p14="http://schemas.microsoft.com/office/powerpoint/2010/main" val="2782384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getitem</a:t>
            </a:r>
            <a:r>
              <a:rPr lang="en-US" dirty="0"/>
              <a:t>__ __</a:t>
            </a:r>
            <a:r>
              <a:rPr lang="en-US" dirty="0" err="1"/>
              <a:t>setitem</a:t>
            </a:r>
            <a:r>
              <a:rPr lang="en-US" dirty="0"/>
              <a:t>__ __</a:t>
            </a:r>
            <a:r>
              <a:rPr lang="en-US" dirty="0" err="1"/>
              <a:t>delitem</a:t>
            </a:r>
            <a:r>
              <a:rPr lang="en-US" dirty="0"/>
              <a:t>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 err="1"/>
              <a:t>delitem</a:t>
            </a:r>
            <a:r>
              <a:rPr lang="en-US" sz="2400" dirty="0"/>
              <a:t>__ </a:t>
            </a:r>
            <a:r>
              <a:rPr lang="ru-RU" sz="2400" dirty="0"/>
              <a:t>используется для удаления значения по указанному ключу или индексу.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items):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items</a:t>
            </a: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delitem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index):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del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[index]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Тестирование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CustomList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([1, 2, 3, 4, 5])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 cl[2]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cl.items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[1, 2, 4, 5]</a:t>
            </a:r>
          </a:p>
        </p:txBody>
      </p:sp>
    </p:spTree>
    <p:extLst>
      <p:ext uri="{BB962C8B-B14F-4D97-AF65-F5344CB8AC3E}">
        <p14:creationId xmlns:p14="http://schemas.microsoft.com/office/powerpoint/2010/main" val="1659560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реализации магических методов </a:t>
            </a:r>
            <a:br>
              <a:rPr lang="ru-RU" sz="2400" dirty="0">
                <a:solidFill>
                  <a:schemeClr val="tx1"/>
                </a:solidFill>
                <a:latin typeface="+mn-lt"/>
              </a:rPr>
            </a:b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(live-coding/custom-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dict.py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 в файле: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JetBrains Mono"/>
              </a:rPr>
              <a:t>Exercises/custom-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collection.py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713810"/>
            <a:ext cx="1674331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39" indent="-457239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Exercises/custom-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collection.py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Создадим класс 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CustomCollection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который будет поддерживать методы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getitem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__,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setitem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и __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delitem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__.</a:t>
            </a:r>
          </a:p>
        </p:txBody>
      </p:sp>
    </p:spTree>
    <p:extLst>
      <p:ext uri="{BB962C8B-B14F-4D97-AF65-F5344CB8AC3E}">
        <p14:creationId xmlns:p14="http://schemas.microsoft.com/office/powerpoint/2010/main" val="1391230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</a:t>
            </a:r>
            <a:r>
              <a:rPr lang="en-US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iter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next__</a:t>
            </a:r>
          </a:p>
        </p:txBody>
      </p:sp>
    </p:spTree>
    <p:extLst>
      <p:ext uri="{BB962C8B-B14F-4D97-AF65-F5344CB8AC3E}">
        <p14:creationId xmlns:p14="http://schemas.microsoft.com/office/powerpoint/2010/main" val="4123377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iter</a:t>
            </a:r>
            <a:r>
              <a:rPr lang="en-US" dirty="0"/>
              <a:t>__ </a:t>
            </a:r>
            <a:r>
              <a:rPr lang="ru-RU" dirty="0"/>
              <a:t>и __</a:t>
            </a:r>
            <a:r>
              <a:rPr lang="en-US" dirty="0"/>
              <a:t>next__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4"/>
            <a:ext cx="16743316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Методы __</a:t>
            </a:r>
            <a:r>
              <a:rPr lang="en-US" sz="2400" dirty="0" err="1"/>
              <a:t>iter</a:t>
            </a:r>
            <a:r>
              <a:rPr lang="en-US" sz="2400" dirty="0"/>
              <a:t>__ </a:t>
            </a:r>
            <a:r>
              <a:rPr lang="ru-RU" sz="2400" dirty="0"/>
              <a:t>и __</a:t>
            </a:r>
            <a:r>
              <a:rPr lang="en-US" sz="2400" dirty="0"/>
              <a:t>next__ </a:t>
            </a:r>
            <a:r>
              <a:rPr lang="ru-RU" sz="2400" dirty="0"/>
              <a:t>в </a:t>
            </a:r>
            <a:r>
              <a:rPr lang="en-US" sz="2400" dirty="0"/>
              <a:t>Python </a:t>
            </a:r>
            <a:r>
              <a:rPr lang="ru-RU" sz="2400" dirty="0"/>
              <a:t>используются для создания и работы с итераторами. 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Эти методы позволяют объектам поддерживать протокол итерации, что позволяет использовать их в циклах </a:t>
            </a:r>
            <a:r>
              <a:rPr lang="en-US" sz="2400" dirty="0"/>
              <a:t>for </a:t>
            </a:r>
            <a:r>
              <a:rPr lang="ru-RU" sz="2400" dirty="0"/>
              <a:t>и других контекстах, где требуется итерация.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 err="1"/>
              <a:t>iter</a:t>
            </a:r>
            <a:r>
              <a:rPr lang="en-US" sz="2400" dirty="0"/>
              <a:t>__ </a:t>
            </a:r>
            <a:r>
              <a:rPr lang="ru-RU" sz="2400" dirty="0"/>
              <a:t>возвращает итератор объекта. Этот метод должен возвращать объект, который реализует метод __</a:t>
            </a:r>
            <a:r>
              <a:rPr lang="en-US" sz="2400" dirty="0"/>
              <a:t>next__.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/>
              <a:t>next__ </a:t>
            </a:r>
            <a:r>
              <a:rPr lang="ru-RU" sz="2400" dirty="0"/>
              <a:t>возвращает следующий элемент из последовательности. Когда элементы заканчиваются, этот метод должен вызвать исключение </a:t>
            </a:r>
            <a:r>
              <a:rPr lang="en-US" sz="2400" dirty="0" err="1"/>
              <a:t>StopIteration</a:t>
            </a:r>
            <a:r>
              <a:rPr lang="en-US" sz="2400" dirty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29565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Методы</a:t>
            </a:r>
            <a:br>
              <a:rPr lang="ru-RU" dirty="0"/>
            </a:br>
            <a:r>
              <a:rPr lang="en-US" dirty="0"/>
              <a:t>__</a:t>
            </a:r>
            <a:r>
              <a:rPr lang="en-US" dirty="0" err="1"/>
              <a:t>iter</a:t>
            </a:r>
            <a:r>
              <a:rPr lang="en-US" dirty="0"/>
              <a:t>__ </a:t>
            </a:r>
            <a:r>
              <a:rPr lang="ru-RU" dirty="0"/>
              <a:t>и __</a:t>
            </a:r>
            <a:r>
              <a:rPr lang="en-US" dirty="0"/>
              <a:t>next__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177361"/>
            <a:ext cx="16743316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MyRange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start, end):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self.current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start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end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self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__next__(self):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self.current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&gt;=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raise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StopIteration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current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self.current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self.current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+= 1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current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Тестирование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MyRange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(1, 5)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for num in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my_range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print(num) 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1 2 3 4</a:t>
            </a:r>
          </a:p>
        </p:txBody>
      </p:sp>
    </p:spTree>
    <p:extLst>
      <p:ext uri="{BB962C8B-B14F-4D97-AF65-F5344CB8AC3E}">
        <p14:creationId xmlns:p14="http://schemas.microsoft.com/office/powerpoint/2010/main" val="2674611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2981214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Пример реализации магических методов </a:t>
            </a:r>
            <a:br>
              <a:rPr lang="ru-RU" sz="2400" dirty="0">
                <a:solidFill>
                  <a:schemeClr val="tx1"/>
                </a:solidFill>
                <a:latin typeface="+mn-lt"/>
              </a:rPr>
            </a:b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(live-coding/count-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down.py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57284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863620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 в файле: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dirty="0" err="1">
                <a:solidFill>
                  <a:schemeClr val="tx1"/>
                </a:solidFill>
                <a:latin typeface="JetBrains Mono"/>
              </a:rPr>
              <a:t>terable.py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2546527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F89D-7176-1A44-9626-E62A4811A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студентов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BE84C3-09F6-D045-A013-38DFCE6660B7}"/>
              </a:ext>
            </a:extLst>
          </p:cNvPr>
          <p:cNvSpPr txBox="1"/>
          <p:nvPr/>
        </p:nvSpPr>
        <p:spPr>
          <a:xfrm>
            <a:off x="1257300" y="2713810"/>
            <a:ext cx="1674331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39" indent="-457239">
              <a:lnSpc>
                <a:spcPct val="150000"/>
              </a:lnSpc>
              <a:buFont typeface="+mj-lt"/>
              <a:buAutoNum type="arabicPeriod" startAt="2"/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Iterable.py</a:t>
            </a:r>
            <a:endParaRPr lang="ru-RU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Напишите класс, который разделит итератор и итерируемый объект.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7550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483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307050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Дополнительный материал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(при наличии времени)</a:t>
            </a:r>
          </a:p>
          <a:p>
            <a:pPr>
              <a:lnSpc>
                <a:spcPct val="90000"/>
              </a:lnSpc>
              <a:buSzPts val="8625"/>
            </a:pPr>
            <a:endParaRPr lang="ru-RU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проектирования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103245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 проектирования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2691230"/>
            <a:ext cx="17030701" cy="70498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Паттерн проектирования — это часто встречающееся решение определённой проблемы при проектировании архитектуры программ.</a:t>
            </a:r>
          </a:p>
          <a:p>
            <a:pPr>
              <a:spcAft>
                <a:spcPts val="1200"/>
              </a:spcAft>
            </a:pPr>
            <a:endParaRPr lang="ru-RU" sz="2801" dirty="0"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В отличие от готовых функций или библиотек, паттерн нельзя просто взять и скопировать в программу. Паттерн представляет собой не какой-то конкретный код, а общую концепцию решения той или иной проблемы, которую нужно будет ещё подстроить под нужды вашей программы.</a:t>
            </a:r>
          </a:p>
          <a:p>
            <a:pPr>
              <a:spcAft>
                <a:spcPts val="1200"/>
              </a:spcAft>
            </a:pPr>
            <a:endParaRPr lang="ru-RU" sz="2801" dirty="0"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Паттерны часто путают с алгоритмами, ведь оба понятия описывают типовые решения каких-то известных проблем. Но если алгоритм — это чёткий набор действий, то паттерн — это высокоуровневое описание решения, реализация которого может отличаться в двух разных программах.</a:t>
            </a:r>
          </a:p>
          <a:p>
            <a:pPr>
              <a:spcAft>
                <a:spcPts val="1200"/>
              </a:spcAft>
            </a:pPr>
            <a:endParaRPr lang="ru-RU" sz="2801" dirty="0"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Если привести аналогии, то алгоритм — это кулинарный рецепт с чёткими шагами, а паттерн — инженерный чертёж, на котором нарисовано решение, но не конкретные шаги его реализации.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654775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 проектирования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0" y="2691231"/>
            <a:ext cx="17030701" cy="547970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Паттерны проектирования (</a:t>
            </a:r>
            <a:r>
              <a:rPr lang="en-US" sz="2801" dirty="0">
                <a:latin typeface="Arial" panose="020B0604020202020204" pitchFamily="34" charset="0"/>
              </a:rPr>
              <a:t>Design Patterns) </a:t>
            </a:r>
            <a:r>
              <a:rPr lang="ru-RU" sz="2801" dirty="0">
                <a:latin typeface="Arial" panose="020B0604020202020204" pitchFamily="34" charset="0"/>
              </a:rPr>
              <a:t>были впервые предложены в книге под названием "</a:t>
            </a:r>
            <a:r>
              <a:rPr lang="en-US" sz="2801" dirty="0">
                <a:latin typeface="Arial" panose="020B0604020202020204" pitchFamily="34" charset="0"/>
              </a:rPr>
              <a:t>Design Patterns: Elements of Reusable Object-Oriented Software", </a:t>
            </a:r>
            <a:r>
              <a:rPr lang="ru-RU" sz="2801" dirty="0">
                <a:latin typeface="Arial" panose="020B0604020202020204" pitchFamily="34" charset="0"/>
              </a:rPr>
              <a:t>опубликованной в 1994 году. Авторами книги являются:</a:t>
            </a:r>
          </a:p>
          <a:p>
            <a:pPr>
              <a:spcAft>
                <a:spcPts val="1200"/>
              </a:spcAft>
            </a:pPr>
            <a:endParaRPr lang="ru-RU" sz="2801" dirty="0">
              <a:latin typeface="Arial" panose="020B0604020202020204" pitchFamily="34" charset="0"/>
            </a:endParaRPr>
          </a:p>
          <a:p>
            <a:pPr marL="457239" indent="-457239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Эрих Гамма (</a:t>
            </a:r>
            <a:r>
              <a:rPr lang="en-US" sz="2801" dirty="0">
                <a:latin typeface="Arial" panose="020B0604020202020204" pitchFamily="34" charset="0"/>
              </a:rPr>
              <a:t>Erich Gamma)</a:t>
            </a:r>
          </a:p>
          <a:p>
            <a:pPr marL="457239" indent="-457239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Ричард </a:t>
            </a:r>
            <a:r>
              <a:rPr lang="ru-RU" sz="2801" dirty="0" err="1">
                <a:latin typeface="Arial" panose="020B0604020202020204" pitchFamily="34" charset="0"/>
              </a:rPr>
              <a:t>Хелм</a:t>
            </a:r>
            <a:r>
              <a:rPr lang="ru-RU" sz="2801" dirty="0">
                <a:latin typeface="Arial" panose="020B0604020202020204" pitchFamily="34" charset="0"/>
              </a:rPr>
              <a:t> (</a:t>
            </a:r>
            <a:r>
              <a:rPr lang="en-US" sz="2801" dirty="0">
                <a:latin typeface="Arial" panose="020B0604020202020204" pitchFamily="34" charset="0"/>
              </a:rPr>
              <a:t>Richard Helm)</a:t>
            </a:r>
          </a:p>
          <a:p>
            <a:pPr marL="457239" indent="-457239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Ральф Джонсон (</a:t>
            </a:r>
            <a:r>
              <a:rPr lang="en-US" sz="2801" dirty="0">
                <a:latin typeface="Arial" panose="020B0604020202020204" pitchFamily="34" charset="0"/>
              </a:rPr>
              <a:t>Ralph Johnson)</a:t>
            </a:r>
          </a:p>
          <a:p>
            <a:pPr marL="457239" indent="-457239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Джон </a:t>
            </a:r>
            <a:r>
              <a:rPr lang="ru-RU" sz="2801" dirty="0" err="1">
                <a:latin typeface="Arial" panose="020B0604020202020204" pitchFamily="34" charset="0"/>
              </a:rPr>
              <a:t>Влисидес</a:t>
            </a:r>
            <a:r>
              <a:rPr lang="ru-RU" sz="2801" dirty="0">
                <a:latin typeface="Arial" panose="020B0604020202020204" pitchFamily="34" charset="0"/>
              </a:rPr>
              <a:t> (</a:t>
            </a:r>
            <a:r>
              <a:rPr lang="en-US" sz="2801" dirty="0">
                <a:latin typeface="Arial" panose="020B0604020202020204" pitchFamily="34" charset="0"/>
              </a:rPr>
              <a:t>John </a:t>
            </a:r>
            <a:r>
              <a:rPr lang="en-US" sz="2801" dirty="0" err="1">
                <a:latin typeface="Arial" panose="020B0604020202020204" pitchFamily="34" charset="0"/>
              </a:rPr>
              <a:t>Vlissides</a:t>
            </a:r>
            <a:r>
              <a:rPr lang="en-US" sz="2801" dirty="0">
                <a:latin typeface="Arial" panose="020B0604020202020204" pitchFamily="34" charset="0"/>
              </a:rPr>
              <a:t>)</a:t>
            </a:r>
          </a:p>
          <a:p>
            <a:pPr>
              <a:spcAft>
                <a:spcPts val="1200"/>
              </a:spcAft>
            </a:pPr>
            <a:endParaRPr lang="ru-RU" sz="2801" dirty="0"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Эти четыре автора часто называются "Банда Четырех" (</a:t>
            </a:r>
            <a:r>
              <a:rPr lang="en-US" sz="2801" dirty="0">
                <a:latin typeface="Arial" panose="020B0604020202020204" pitchFamily="34" charset="0"/>
              </a:rPr>
              <a:t>Gang of Four, </a:t>
            </a:r>
            <a:r>
              <a:rPr lang="en-US" sz="2801" dirty="0" err="1">
                <a:latin typeface="Arial" panose="020B0604020202020204" pitchFamily="34" charset="0"/>
              </a:rPr>
              <a:t>GoF</a:t>
            </a:r>
            <a:r>
              <a:rPr lang="en-US" sz="2801" dirty="0">
                <a:latin typeface="Arial" panose="020B0604020202020204" pitchFamily="34" charset="0"/>
              </a:rPr>
              <a:t>).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4052319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2D79DB1-3509-5E4B-873A-2008A9A57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252565"/>
              </p:ext>
            </p:extLst>
          </p:nvPr>
        </p:nvGraphicFramePr>
        <p:xfrm>
          <a:off x="1208310" y="2076631"/>
          <a:ext cx="17030703" cy="81100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30807">
                  <a:extLst>
                    <a:ext uri="{9D8B030D-6E8A-4147-A177-3AD203B41FA5}">
                      <a16:colId xmlns:a16="http://schemas.microsoft.com/office/drawing/2014/main" val="2079539433"/>
                    </a:ext>
                  </a:extLst>
                </a:gridCol>
                <a:gridCol w="2635656">
                  <a:extLst>
                    <a:ext uri="{9D8B030D-6E8A-4147-A177-3AD203B41FA5}">
                      <a16:colId xmlns:a16="http://schemas.microsoft.com/office/drawing/2014/main" val="2223901181"/>
                    </a:ext>
                  </a:extLst>
                </a:gridCol>
                <a:gridCol w="11064240">
                  <a:extLst>
                    <a:ext uri="{9D8B030D-6E8A-4147-A177-3AD203B41FA5}">
                      <a16:colId xmlns:a16="http://schemas.microsoft.com/office/drawing/2014/main" val="2328433252"/>
                    </a:ext>
                  </a:extLst>
                </a:gridCol>
              </a:tblGrid>
              <a:tr h="710418">
                <a:tc rowSpan="5"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400" b="1" dirty="0"/>
                        <a:t>Порождающие паттерны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Абстрактная фабрика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Создает семейства связанных объектов, не привязываясь к конкретным классам.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52676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917700" indent="0">
                        <a:tabLst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Строитель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Создает сложные объекты пошагово. Даёт возможность использовать один и тот же код для получения разных представлений.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39820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917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Фабричный метод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общий интерфейс для создания объектов в суперклассе, позволяя подклассам изменять тип создаваемых объектов.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500820"/>
                  </a:ext>
                </a:extLst>
              </a:tr>
              <a:tr h="400929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Прототип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копировать объекты, не вдаваясь в подробности их реализации.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110850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Одиночка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Гарантирует, что у класса есть только один экземпляр, и предоставляет к нему глобальную точку доступа.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957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ru-RU" sz="18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ru-RU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228172"/>
                  </a:ext>
                </a:extLst>
              </a:tr>
              <a:tr h="372794">
                <a:tc rowSpan="7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Структурные паттерны</a:t>
                      </a:r>
                      <a:endParaRPr lang="en-US" sz="24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Адаптер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объектам с несовместимыми интерфейсами работать вместе.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45293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Мост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Разделяет один или несколько классов на две отдельные иерархии — абстракцию и реализацию, позволяя изменять их независимо друг от друга.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104904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Компоновщик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сгруппировать объекты в древовидную структуру, а затем работать с ними так, как будто это единичный объект.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305310"/>
                  </a:ext>
                </a:extLst>
              </a:tr>
              <a:tr h="654148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Декоратор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динамически добавлять объектам новую функциональность, оборачивая их в полезные «обёртки».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476422"/>
                  </a:ext>
                </a:extLst>
              </a:tr>
              <a:tr h="372794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Фасад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Предоставляет простой интерфейс к сложной системе классов, библиотеке или 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фреймворку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027856"/>
                  </a:ext>
                </a:extLst>
              </a:tr>
              <a:tr h="935502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Легковес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вместить б</a:t>
                      </a:r>
                      <a:r>
                        <a:rPr lang="en-US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ó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льшее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количество объектов в отведённую оперативную память. Легковес экономит память, разделяя общее состояние объектов между собой, вместо хранения одинаковых данных в каждом объекте.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058816"/>
                  </a:ext>
                </a:extLst>
              </a:tr>
              <a:tr h="935502">
                <a:tc vMerge="1"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Заместитель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подставлять вместо реальных объектов специальные объекты-заменители. Эти объекты перехватывают вызовы к оригинальному объекту, позволяя сделать что-то до или после передачи вызова оригиналу.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980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1191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Паттерны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2D79DB1-3509-5E4B-873A-2008A9A57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402072"/>
              </p:ext>
            </p:extLst>
          </p:nvPr>
        </p:nvGraphicFramePr>
        <p:xfrm>
          <a:off x="1240970" y="2868252"/>
          <a:ext cx="17030703" cy="74125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30807">
                  <a:extLst>
                    <a:ext uri="{9D8B030D-6E8A-4147-A177-3AD203B41FA5}">
                      <a16:colId xmlns:a16="http://schemas.microsoft.com/office/drawing/2014/main" val="2079539433"/>
                    </a:ext>
                  </a:extLst>
                </a:gridCol>
                <a:gridCol w="2635656">
                  <a:extLst>
                    <a:ext uri="{9D8B030D-6E8A-4147-A177-3AD203B41FA5}">
                      <a16:colId xmlns:a16="http://schemas.microsoft.com/office/drawing/2014/main" val="2223901181"/>
                    </a:ext>
                  </a:extLst>
                </a:gridCol>
                <a:gridCol w="11064240">
                  <a:extLst>
                    <a:ext uri="{9D8B030D-6E8A-4147-A177-3AD203B41FA5}">
                      <a16:colId xmlns:a16="http://schemas.microsoft.com/office/drawing/2014/main" val="2328433252"/>
                    </a:ext>
                  </a:extLst>
                </a:gridCol>
              </a:tblGrid>
              <a:tr h="981377">
                <a:tc rowSpan="10"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400" b="1" dirty="0"/>
                        <a:t>Паттерны поведения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Цепочка обязанностей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Позволяет передавать запросы последовательно по цепочке обработчиков. Каждый последующий обработчик решает, может ли он обработать запрос сам и стоит ли передавать запрос дальше по цепи.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252676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917700" indent="0">
                        <a:tabLst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indent="0">
                        <a:tabLst/>
                      </a:pPr>
                      <a:r>
                        <a:rPr lang="ru-RU" sz="2000" b="1" dirty="0"/>
                        <a:t>Команда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Превращает запросы в объекты, позволяя передавать их как аргументы при вызове методов, ставить запросы в очередь, </a:t>
                      </a:r>
                      <a:r>
                        <a:rPr lang="ru-RU" sz="1800" dirty="0" err="1"/>
                        <a:t>логировать</a:t>
                      </a:r>
                      <a:r>
                        <a:rPr lang="ru-RU" sz="1800" dirty="0"/>
                        <a:t> их, а также поддерживать отмену операций.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3982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917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Итератор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Даёт возможность последовательно обходить элементы составных объектов, не раскрывая их внутреннего представления.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50082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Посредник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уменьшить связанность множества классов между собой, благодаря перемещению этих связей в один класс-посредник.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11085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114425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Снимок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делать снимки состояния объектов, не раскрывая подробностей их реализации. Затем снимки можно использовать, чтобы восстановить прошлое состояние объектов.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95750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Наблюдатель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Создаёт механизм подписки, позволяющий одним объектам следить и реагировать на события, происходящие в других объектах.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402431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Состояние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объектам менять поведение в зависимости от своего состояния. Извне создаётся впечатление, что изменился класс объекта.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435059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Стратегия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семейство схожих алгоритмов и помещает каждый из них в собственный класс, после чего алгоритмы можно </a:t>
                      </a:r>
                      <a:r>
                        <a:rPr lang="ru-RU" sz="18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взаимозаменять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прямо во время исполнения программы.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567900"/>
                  </a:ext>
                </a:extLst>
              </a:tr>
              <a:tr h="935502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Шаблонный метод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Определяет скелет алгоритма, перекладывая ответственность за некоторые его шаги на подклассы. Паттерн позволяет подклассам переопределять шаги алгоритма, не меняя его общей структуры.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324614"/>
                  </a:ext>
                </a:extLst>
              </a:tr>
              <a:tr h="686958">
                <a:tc vMerge="1">
                  <a:txBody>
                    <a:bodyPr/>
                    <a:lstStyle/>
                    <a:p>
                      <a:pPr marL="12700" indent="0">
                        <a:tabLst/>
                      </a:pP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20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Посетитель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Позволяет создавать новые операции, не меняя классы объектов, над которыми эти операции могут выполняться.</a:t>
                      </a:r>
                      <a:endParaRPr lang="en-US" sz="18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527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40801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5003762" y="284443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Дополнительный материал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6000" b="1" i="1" dirty="0">
                <a:solidFill>
                  <a:schemeClr val="lt1"/>
                </a:solidFill>
                <a:latin typeface="+mn-lt"/>
                <a:ea typeface="Inter"/>
                <a:cs typeface="Inter"/>
                <a:sym typeface="Inter"/>
              </a:rPr>
              <a:t>(при наличии времени)</a:t>
            </a:r>
          </a:p>
          <a:p>
            <a:pPr>
              <a:lnSpc>
                <a:spcPct val="90000"/>
              </a:lnSpc>
              <a:buSzPts val="8625"/>
            </a:pPr>
            <a:endParaRPr lang="ru-RU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реализуемые магическими методами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5883427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Singleton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гарантирует, что у класса будет только один экземпляр, и предоставляет глобальную точку доступа к этому экземпляру.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SingletonMeta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(type):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_instances = {}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not in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instance = super().__call__(*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._instances[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instance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._instances[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Singleton(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SingletonMeta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self.value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42</a:t>
            </a:r>
          </a:p>
        </p:txBody>
      </p:sp>
    </p:spTree>
    <p:extLst>
      <p:ext uri="{BB962C8B-B14F-4D97-AF65-F5344CB8AC3E}">
        <p14:creationId xmlns:p14="http://schemas.microsoft.com/office/powerpoint/2010/main" val="8294385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Factory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создает объекты без указания конкретного класса </a:t>
            </a:r>
            <a:b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</a:b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создаваемого объекта.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ShapeFactory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__call__(self,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"circle":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Circle()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shape_type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"square":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return Square()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raise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ValueError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("Unknown shape type")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factory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ShapeFactory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circle = factory("circle")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square = factory("square")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F5F42-E797-1D44-9734-4F56D86C03A0}"/>
              </a:ext>
            </a:extLst>
          </p:cNvPr>
          <p:cNvSpPr txBox="1"/>
          <p:nvPr/>
        </p:nvSpPr>
        <p:spPr>
          <a:xfrm>
            <a:off x="11377748" y="5024021"/>
            <a:ext cx="6910252" cy="52629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Shape: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raise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NotImplementedError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Circle(Shape):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"Drawing Circle"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Square(Shape):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draw(self):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"Drawing Square”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3722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6"/>
            <a:ext cx="15423969" cy="614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Proxy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предоставляет суррогатный объект, который контролирует доступ к другому объекту.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Handling request."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proxy = Proxy(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96040F-136B-6340-93F1-BE1E13762F9A}"/>
              </a:ext>
            </a:extLst>
          </p:cNvPr>
          <p:cNvSpPr txBox="1"/>
          <p:nvPr/>
        </p:nvSpPr>
        <p:spPr>
          <a:xfrm>
            <a:off x="9254758" y="3362029"/>
            <a:ext cx="9033242" cy="692497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Proxy: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getattr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name)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print("Proxy: Logging access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to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RealSubject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.")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real_subject.request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1999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Decorator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динамически добавлять поведение объектам.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Component: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"Component"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Decorator(Component):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component):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self._component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component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f"Decorator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({self._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component.operation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()})"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 = Component()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decorated_component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Decorator(component)</a:t>
            </a:r>
          </a:p>
        </p:txBody>
      </p:sp>
    </p:spTree>
    <p:extLst>
      <p:ext uri="{BB962C8B-B14F-4D97-AF65-F5344CB8AC3E}">
        <p14:creationId xmlns:p14="http://schemas.microsoft.com/office/powerpoint/2010/main" val="2119646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6"/>
            <a:ext cx="15423969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Adapter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объектам с несовместимыми интерфейсами работать вместе.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"Old System"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"New System"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adapter = Adapter(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adapter.new_method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Old System adapted to New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44B1B4-F835-0A4B-B76D-3E4FB93B8FC7}"/>
              </a:ext>
            </a:extLst>
          </p:cNvPr>
          <p:cNvSpPr txBox="1"/>
          <p:nvPr/>
        </p:nvSpPr>
        <p:spPr>
          <a:xfrm>
            <a:off x="9060725" y="5116355"/>
            <a:ext cx="9222396" cy="490384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Adapter(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self.old_system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old_system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(self):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f"{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self.old_system.old_method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()} 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adapted to {super().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new_method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()}"</a:t>
            </a:r>
          </a:p>
          <a:p>
            <a:endParaRPr lang="en-US" sz="822" dirty="0"/>
          </a:p>
          <a:p>
            <a:endParaRPr lang="en-US" sz="822" dirty="0"/>
          </a:p>
          <a:p>
            <a:endParaRPr lang="en-US" sz="822" dirty="0"/>
          </a:p>
        </p:txBody>
      </p:sp>
    </p:spTree>
    <p:extLst>
      <p:ext uri="{BB962C8B-B14F-4D97-AF65-F5344CB8AC3E}">
        <p14:creationId xmlns:p14="http://schemas.microsoft.com/office/powerpoint/2010/main" val="15190885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1" y="1930866"/>
            <a:ext cx="15423969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Паттерн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Composite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позволяет сгруппировать объекты в древовидную структуру и работать с этими объектами как с единичными объектами.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Component: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raise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NotImplementedError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Leaf(Component):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self._name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leaf1 = Leaf("Leaf1")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leaf2 = Leaf("Leaf2")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 = Composite()</a:t>
            </a:r>
          </a:p>
          <a:p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composite.add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(leaf1)</a:t>
            </a:r>
          </a:p>
          <a:p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composite.add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(leaf2)</a:t>
            </a:r>
          </a:p>
          <a:p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composite.operation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 </a:t>
            </a:r>
          </a:p>
          <a:p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Output: Composite(Leaf1, Leaf2)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B51A27-FEAB-5243-B5A3-74AB53EDFFF9}"/>
              </a:ext>
            </a:extLst>
          </p:cNvPr>
          <p:cNvSpPr txBox="1"/>
          <p:nvPr/>
        </p:nvSpPr>
        <p:spPr>
          <a:xfrm>
            <a:off x="9070412" y="4648604"/>
            <a:ext cx="9217588" cy="563231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Composite(Component):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self._children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[]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add(self, component):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children.append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(component)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remove(self, component):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children.remove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(component)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operation(self):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results = [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child.operation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for 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child in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self._children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f"Composite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({', '.join(results)})"</a:t>
            </a:r>
          </a:p>
        </p:txBody>
      </p:sp>
    </p:spTree>
    <p:extLst>
      <p:ext uri="{BB962C8B-B14F-4D97-AF65-F5344CB8AC3E}">
        <p14:creationId xmlns:p14="http://schemas.microsoft.com/office/powerpoint/2010/main" val="1076685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Вспомнили что такое магические методы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bool__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Методы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getitem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__,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setitem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и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delitem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Методы __</a:t>
            </a:r>
            <a:r>
              <a:rPr lang="en-US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iter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__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и __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next__</a:t>
            </a:r>
            <a:endParaRPr lang="ru-RU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Поговорили про паттерны проектирования и попробовали их реализовать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</a:t>
            </a:r>
            <a:r>
              <a:rPr lang="en-US" sz="2400" dirty="0"/>
              <a:t>2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Магические методы классов. Часть </a:t>
            </a:r>
            <a:r>
              <a:rPr lang="en-US" sz="2400" dirty="0"/>
              <a:t>3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Наследование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4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4988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4216917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Метод __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bool__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getitem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__, __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setitem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delitem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__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Методы __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iter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__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и __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next__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 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__bool__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 __</a:t>
            </a:r>
            <a:r>
              <a:rPr lang="en-US" dirty="0"/>
              <a:t>bool__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4"/>
            <a:ext cx="16743316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/>
              <a:t>bool__ </a:t>
            </a:r>
            <a:r>
              <a:rPr lang="ru-RU" sz="2400" dirty="0"/>
              <a:t>в </a:t>
            </a:r>
            <a:r>
              <a:rPr lang="en-US" sz="2400" dirty="0"/>
              <a:t>Python </a:t>
            </a:r>
            <a:r>
              <a:rPr lang="ru-RU" sz="2400" dirty="0"/>
              <a:t>используется для определения логического значения объекта, когда он проверяется в булевом контексте, таком как условное выражение (</a:t>
            </a:r>
            <a:r>
              <a:rPr lang="en-US" sz="2400" dirty="0"/>
              <a:t>if, while) </a:t>
            </a:r>
            <a:r>
              <a:rPr lang="ru-RU" sz="2400" dirty="0"/>
              <a:t>или вызов функции </a:t>
            </a:r>
            <a:r>
              <a:rPr lang="en-US" sz="2400" dirty="0"/>
              <a:t>bool(). 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Метод __</a:t>
            </a:r>
            <a:r>
              <a:rPr lang="en-US" sz="2400" dirty="0"/>
              <a:t>bool__ </a:t>
            </a:r>
            <a:r>
              <a:rPr lang="ru-RU" sz="2400" dirty="0"/>
              <a:t>должен возвращать </a:t>
            </a:r>
            <a:r>
              <a:rPr lang="en-US" sz="2400" dirty="0"/>
              <a:t>True </a:t>
            </a:r>
            <a:r>
              <a:rPr lang="ru-RU" sz="2400" dirty="0"/>
              <a:t>или </a:t>
            </a:r>
            <a:r>
              <a:rPr lang="en-US" sz="2400" dirty="0"/>
              <a:t>False.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</a:rPr>
              <a:t>Если метод __</a:t>
            </a:r>
            <a:r>
              <a:rPr lang="en-US" sz="2400" dirty="0">
                <a:latin typeface="+mn-lt"/>
              </a:rPr>
              <a:t>bool__ </a:t>
            </a:r>
            <a:r>
              <a:rPr lang="ru-RU" sz="2400" dirty="0">
                <a:latin typeface="+mn-lt"/>
              </a:rPr>
              <a:t>не определен в классе, </a:t>
            </a:r>
            <a:r>
              <a:rPr lang="en-US" sz="2400" dirty="0">
                <a:latin typeface="+mn-lt"/>
              </a:rPr>
              <a:t>Python </a:t>
            </a:r>
            <a:r>
              <a:rPr lang="ru-RU" sz="2400" dirty="0">
                <a:latin typeface="+mn-lt"/>
              </a:rPr>
              <a:t>использует метод __</a:t>
            </a:r>
            <a:r>
              <a:rPr lang="en-US" sz="2400" dirty="0" err="1">
                <a:latin typeface="+mn-lt"/>
              </a:rPr>
              <a:t>len</a:t>
            </a:r>
            <a:r>
              <a:rPr lang="en-US" sz="2400" dirty="0">
                <a:latin typeface="+mn-lt"/>
              </a:rPr>
              <a:t>__ </a:t>
            </a:r>
            <a:r>
              <a:rPr lang="ru-RU" sz="2400" dirty="0">
                <a:latin typeface="+mn-lt"/>
              </a:rPr>
              <a:t>для определения логического значения объекта. </a:t>
            </a:r>
            <a:endParaRPr lang="en-US" sz="240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</a:rPr>
              <a:t>Если __</a:t>
            </a:r>
            <a:r>
              <a:rPr lang="en-US" sz="2400" dirty="0" err="1">
                <a:latin typeface="+mn-lt"/>
              </a:rPr>
              <a:t>len</a:t>
            </a:r>
            <a:r>
              <a:rPr lang="en-US" sz="2400" dirty="0">
                <a:latin typeface="+mn-lt"/>
              </a:rPr>
              <a:t>__ </a:t>
            </a:r>
            <a:r>
              <a:rPr lang="ru-RU" sz="2400" dirty="0">
                <a:latin typeface="+mn-lt"/>
              </a:rPr>
              <a:t>возвращает 0, объект считается </a:t>
            </a:r>
            <a:r>
              <a:rPr lang="en-US" sz="2400" dirty="0">
                <a:latin typeface="+mn-lt"/>
              </a:rPr>
              <a:t>False, </a:t>
            </a:r>
            <a:r>
              <a:rPr lang="ru-RU" sz="2400" dirty="0">
                <a:latin typeface="+mn-lt"/>
              </a:rPr>
              <a:t>в противном случае —</a:t>
            </a:r>
            <a:r>
              <a:rPr lang="en-US" sz="2400" dirty="0">
                <a:latin typeface="+mn-lt"/>
              </a:rPr>
              <a:t>True.</a:t>
            </a:r>
          </a:p>
        </p:txBody>
      </p:sp>
    </p:spTree>
    <p:extLst>
      <p:ext uri="{BB962C8B-B14F-4D97-AF65-F5344CB8AC3E}">
        <p14:creationId xmlns:p14="http://schemas.microsoft.com/office/powerpoint/2010/main" val="2670327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8A54-0865-F644-B307-5A3A000C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299" y="547689"/>
            <a:ext cx="13717876" cy="1989137"/>
          </a:xfrm>
        </p:spPr>
        <p:txBody>
          <a:bodyPr/>
          <a:lstStyle/>
          <a:p>
            <a:r>
              <a:rPr lang="ru-RU" dirty="0"/>
              <a:t>Метод __</a:t>
            </a:r>
            <a:r>
              <a:rPr lang="en-US" dirty="0"/>
              <a:t>bool__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69471-9D46-8E42-96A2-A2A9923FB495}"/>
              </a:ext>
            </a:extLst>
          </p:cNvPr>
          <p:cNvSpPr txBox="1"/>
          <p:nvPr/>
        </p:nvSpPr>
        <p:spPr>
          <a:xfrm>
            <a:off x="1257299" y="3316313"/>
            <a:ext cx="16743316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Vector: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__(self, x, y):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x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y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__bool__(self):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0 or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0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f"Vector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}, {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})"</a:t>
            </a:r>
          </a:p>
        </p:txBody>
      </p:sp>
    </p:spTree>
    <p:extLst>
      <p:ext uri="{BB962C8B-B14F-4D97-AF65-F5344CB8AC3E}">
        <p14:creationId xmlns:p14="http://schemas.microsoft.com/office/powerpoint/2010/main" val="2132354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6860</TotalTime>
  <Words>2736</Words>
  <Application>Microsoft Macintosh PowerPoint</Application>
  <PresentationFormat>Custom</PresentationFormat>
  <Paragraphs>441</Paragraphs>
  <Slides>42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2" baseType="lpstr">
      <vt:lpstr>Apple Chancery</vt:lpstr>
      <vt:lpstr>JetBrains Mono</vt:lpstr>
      <vt:lpstr>Roboto</vt:lpstr>
      <vt:lpstr>Inter</vt:lpstr>
      <vt:lpstr>Calibri</vt:lpstr>
      <vt:lpstr>Corbel</vt:lpstr>
      <vt:lpstr>Arial</vt:lpstr>
      <vt:lpstr>Courier New</vt:lpstr>
      <vt:lpstr>Office Theme</vt:lpstr>
      <vt:lpstr>Custom Design</vt:lpstr>
      <vt:lpstr>Python Магические методы классов часть 3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Метод __bool__</vt:lpstr>
      <vt:lpstr>Метод __bool__</vt:lpstr>
      <vt:lpstr>PowerPoint Presentation</vt:lpstr>
      <vt:lpstr>Методы __getitem__ __setitem__ __delitem__</vt:lpstr>
      <vt:lpstr>Методы __getitem__ __setitem__ __delitem__</vt:lpstr>
      <vt:lpstr>Методы __getitem__ __setitem__ __delitem__</vt:lpstr>
      <vt:lpstr>Методы __getitem__ __setitem__ __delitem__</vt:lpstr>
      <vt:lpstr>Live-coding</vt:lpstr>
      <vt:lpstr>PowerPoint Presentation</vt:lpstr>
      <vt:lpstr>Задание в сессионном зале</vt:lpstr>
      <vt:lpstr>Практика студентов</vt:lpstr>
      <vt:lpstr>PowerPoint Presentation</vt:lpstr>
      <vt:lpstr>Работа в сессионных залах</vt:lpstr>
      <vt:lpstr>PowerPoint Presentation</vt:lpstr>
      <vt:lpstr>Методы __iter__ и __next__</vt:lpstr>
      <vt:lpstr>Методы __iter__ и __next__</vt:lpstr>
      <vt:lpstr>Live-coding</vt:lpstr>
      <vt:lpstr>PowerPoint Presentation</vt:lpstr>
      <vt:lpstr>Задание в сессионном зале</vt:lpstr>
      <vt:lpstr>Практика студентов</vt:lpstr>
      <vt:lpstr>PowerPoint Presentation</vt:lpstr>
      <vt:lpstr>Работа в сессионных залах</vt:lpstr>
      <vt:lpstr>PowerPoint Presentation</vt:lpstr>
      <vt:lpstr>Паттерны проектирования </vt:lpstr>
      <vt:lpstr>Паттерны проектирования </vt:lpstr>
      <vt:lpstr>Паттерны</vt:lpstr>
      <vt:lpstr>Паттерны</vt:lpstr>
      <vt:lpstr>PowerPoint Presentation</vt:lpstr>
      <vt:lpstr>Singleton</vt:lpstr>
      <vt:lpstr>Factory</vt:lpstr>
      <vt:lpstr>Proxy</vt:lpstr>
      <vt:lpstr>Decorator</vt:lpstr>
      <vt:lpstr>Adapter</vt:lpstr>
      <vt:lpstr>Composite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79</cp:revision>
  <dcterms:created xsi:type="dcterms:W3CDTF">2022-11-15T10:50:05Z</dcterms:created>
  <dcterms:modified xsi:type="dcterms:W3CDTF">2024-12-04T20:54:30Z</dcterms:modified>
</cp:coreProperties>
</file>